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15"/>
  </p:notesMasterIdLst>
  <p:sldIdLst>
    <p:sldId id="256" r:id="rId3"/>
    <p:sldId id="257" r:id="rId4"/>
    <p:sldId id="284" r:id="rId5"/>
    <p:sldId id="273" r:id="rId6"/>
    <p:sldId id="288" r:id="rId7"/>
    <p:sldId id="291" r:id="rId8"/>
    <p:sldId id="287" r:id="rId9"/>
    <p:sldId id="283" r:id="rId10"/>
    <p:sldId id="289" r:id="rId11"/>
    <p:sldId id="290" r:id="rId12"/>
    <p:sldId id="292" r:id="rId13"/>
    <p:sldId id="271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Verdana" panose="020B060403050404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485BB354-BF71-4B80-B23C-1CDD8A20A93B}">
          <p14:sldIdLst>
            <p14:sldId id="256"/>
            <p14:sldId id="257"/>
            <p14:sldId id="284"/>
            <p14:sldId id="273"/>
            <p14:sldId id="288"/>
            <p14:sldId id="291"/>
            <p14:sldId id="287"/>
            <p14:sldId id="283"/>
            <p14:sldId id="289"/>
            <p14:sldId id="290"/>
            <p14:sldId id="292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elvin Gitu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90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44a78a48a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44a78a48a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377bbe62a_2_30:notes"/>
          <p:cNvSpPr txBox="1"/>
          <p:nvPr/>
        </p:nvSpPr>
        <p:spPr>
          <a:xfrm>
            <a:off x="4298162" y="296337"/>
            <a:ext cx="1777006" cy="2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10/13/2020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2" name="Google Shape;82;g10377bbe62a_2_30:notes"/>
          <p:cNvSpPr txBox="1"/>
          <p:nvPr/>
        </p:nvSpPr>
        <p:spPr>
          <a:xfrm>
            <a:off x="4220771" y="8696480"/>
            <a:ext cx="1854399" cy="319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fld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3" name="Google Shape;83;g10377bbe62a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0525" y="973138"/>
            <a:ext cx="6083300" cy="3422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4" name="Google Shape;84;g10377bbe62a_2_30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project is based on the synthetic hydro-experimental machine currently present in JKUAT Fluid lab shown in the slide.</a:t>
            </a:r>
          </a:p>
        </p:txBody>
      </p:sp>
    </p:spTree>
    <p:extLst>
      <p:ext uri="{BB962C8B-B14F-4D97-AF65-F5344CB8AC3E}">
        <p14:creationId xmlns:p14="http://schemas.microsoft.com/office/powerpoint/2010/main" val="2152204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377bbe62a_2_58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10377bbe62a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1135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22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377bbe62a_2_126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10377bbe62a_2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3" name="Google Shape;53;p14"/>
          <p:cNvSpPr/>
          <p:nvPr/>
        </p:nvSpPr>
        <p:spPr>
          <a:xfrm>
            <a:off x="1386254" y="1989535"/>
            <a:ext cx="2875085" cy="29170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4" name="Google Shape;54;p14"/>
          <p:cNvSpPr txBox="1"/>
          <p:nvPr/>
        </p:nvSpPr>
        <p:spPr>
          <a:xfrm>
            <a:off x="2137625" y="3445325"/>
            <a:ext cx="4870200" cy="941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2000" b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Kipng’eno</a:t>
            </a:r>
            <a:r>
              <a:rPr lang="en-US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Erick </a:t>
            </a:r>
            <a:r>
              <a:rPr lang="en-US" sz="2000" b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Koech</a:t>
            </a:r>
            <a:r>
              <a:rPr lang="en-US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ENM221-0068/2017</a:t>
            </a:r>
            <a:endParaRPr lang="en" sz="20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Juma Joel Mwimali       ENM221-0060/2017</a:t>
            </a:r>
            <a:endParaRPr sz="20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Verdana"/>
              <a:buNone/>
            </a:pPr>
            <a:r>
              <a:rPr lang="en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29</a:t>
            </a:r>
            <a:r>
              <a:rPr lang="en" sz="1700" b="1" baseline="30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 </a:t>
            </a:r>
            <a:r>
              <a:rPr lang="en-US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</a:t>
            </a:r>
            <a:r>
              <a:rPr lang="en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eptember 2022</a:t>
            </a:r>
            <a:endParaRPr sz="17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Google Shape;55;p14"/>
          <p:cNvSpPr/>
          <p:nvPr/>
        </p:nvSpPr>
        <p:spPr>
          <a:xfrm>
            <a:off x="0" y="-3994"/>
            <a:ext cx="9144000" cy="1519126"/>
          </a:xfrm>
          <a:prstGeom prst="roundRect">
            <a:avLst>
              <a:gd name="adj" fmla="val 7136"/>
            </a:avLst>
          </a:prstGeom>
          <a:gradFill>
            <a:gsLst>
              <a:gs pos="0">
                <a:srgbClr val="92D050"/>
              </a:gs>
              <a:gs pos="90000">
                <a:srgbClr val="F19279"/>
              </a:gs>
              <a:gs pos="100000">
                <a:srgbClr val="F19279"/>
              </a:gs>
            </a:gsLst>
            <a:lin ang="5400000" scaled="0"/>
          </a:gradFill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56" name="Google Shape;56;p14"/>
          <p:cNvGrpSpPr/>
          <p:nvPr/>
        </p:nvGrpSpPr>
        <p:grpSpPr>
          <a:xfrm>
            <a:off x="5128" y="562618"/>
            <a:ext cx="9144000" cy="1356787"/>
            <a:chOff x="-3905251" y="4294188"/>
            <a:chExt cx="13401519" cy="1892300"/>
          </a:xfrm>
        </p:grpSpPr>
        <p:sp>
          <p:nvSpPr>
            <p:cNvPr id="57" name="Google Shape;57;p14"/>
            <p:cNvSpPr/>
            <p:nvPr/>
          </p:nvSpPr>
          <p:spPr>
            <a:xfrm>
              <a:off x="4810125" y="4500563"/>
              <a:ext cx="4510033" cy="1016000"/>
            </a:xfrm>
            <a:custGeom>
              <a:avLst/>
              <a:gdLst/>
              <a:ahLst/>
              <a:cxnLst/>
              <a:rect l="l" t="t" r="r" b="b"/>
              <a:pathLst>
                <a:path w="2706" h="640" extrusionOk="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>
                <a:alpha val="28627"/>
              </a:schemeClr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-309563" y="4318000"/>
              <a:ext cx="8280401" cy="1209675"/>
            </a:xfrm>
            <a:custGeom>
              <a:avLst/>
              <a:gdLst/>
              <a:ahLst/>
              <a:cxnLst/>
              <a:rect l="l" t="t" r="r" b="b"/>
              <a:pathLst>
                <a:path w="5216" h="762" extrusionOk="0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lt2">
                <a:alpha val="40000"/>
              </a:schemeClr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3175" y="4335463"/>
              <a:ext cx="8166100" cy="1101725"/>
            </a:xfrm>
            <a:custGeom>
              <a:avLst/>
              <a:gdLst/>
              <a:ahLst/>
              <a:cxnLst/>
              <a:rect l="l" t="t" r="r" b="b"/>
              <a:pathLst>
                <a:path w="5144" h="694" extrusionOk="0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4156075" y="4316413"/>
              <a:ext cx="4940300" cy="927100"/>
            </a:xfrm>
            <a:custGeom>
              <a:avLst/>
              <a:gdLst/>
              <a:ahLst/>
              <a:cxnLst/>
              <a:rect l="l" t="t" r="r" b="b"/>
              <a:pathLst>
                <a:path w="3112" h="584" extrusionOk="0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-3905251" y="4294188"/>
              <a:ext cx="13401519" cy="1892300"/>
            </a:xfrm>
            <a:custGeom>
              <a:avLst/>
              <a:gdLst/>
              <a:ahLst/>
              <a:cxnLst/>
              <a:rect l="l" t="t" r="r" b="b"/>
              <a:pathLst>
                <a:path w="8196" h="1192" extrusionOk="0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2" name="Google Shape;62;p14"/>
          <p:cNvSpPr/>
          <p:nvPr/>
        </p:nvSpPr>
        <p:spPr>
          <a:xfrm rot="10800000" flipH="1">
            <a:off x="-8793" y="4362450"/>
            <a:ext cx="9152793" cy="781050"/>
          </a:xfrm>
          <a:custGeom>
            <a:avLst/>
            <a:gdLst/>
            <a:ahLst/>
            <a:cxnLst/>
            <a:rect l="l" t="t" r="r" b="b"/>
            <a:pathLst>
              <a:path w="5772" h="656" extrusionOk="0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solidFill>
            <a:srgbClr val="D5EFAA"/>
          </a:solidFill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 rot="10800000" flipH="1">
            <a:off x="3907049" y="4688958"/>
            <a:ext cx="5236950" cy="457848"/>
          </a:xfrm>
          <a:custGeom>
            <a:avLst/>
            <a:gdLst/>
            <a:ahLst/>
            <a:cxnLst/>
            <a:rect l="l" t="t" r="r" b="b"/>
            <a:pathLst>
              <a:path w="3000" h="595" extrusionOk="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960683" y="4306025"/>
            <a:ext cx="5213838" cy="47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1600" b="0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Department of Mechatronic Engineering, JKUAT</a:t>
            </a: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75401" y="1072927"/>
            <a:ext cx="8984400" cy="1910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and Fabrication of an Automated Discharge Collection Unit of the Synthetic Hydro-Experimental Machine</a:t>
            </a:r>
            <a:endParaRPr sz="28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erdana"/>
              <a:buNone/>
            </a:pPr>
            <a:r>
              <a:rPr lang="en" sz="2400" b="0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FYP-18-3</a:t>
            </a:r>
            <a:endParaRPr sz="24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75465" y="2912270"/>
            <a:ext cx="89842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Verdana"/>
              <a:buNone/>
            </a:pPr>
            <a:r>
              <a:rPr lang="en" sz="1700" b="1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Presentation</a:t>
            </a: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348BF5-B446-8ABE-547A-664A851D6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5CAB44-D639-9E25-A30B-1430D510B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38B7A6-FB8B-1D9D-F758-6122F022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04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A71CB-3042-4EA4-1C3E-F246B57A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BCA7E-199A-BF4E-51EA-41F1E17FF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FFA9CF-539D-F146-1D27-B4B22A55C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4F0C3-EA6F-EDEC-29DB-0C13425A4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61295-1479-21AF-6487-76C4C234D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C1A99-CB57-D629-0C30-6350DD18F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94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5FD5B-9498-4D2D-09E1-51FE6DF15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99750D-3C70-6DBA-6508-83C7A04AE2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CB314B-E52F-3FEE-0667-55E378CAF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05BD0-0692-6F5A-B29A-7EBD4FA4A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552421-D2DC-DE85-A52A-CC9CB0B0B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85A1E2-A955-031B-DB65-39F61A6E4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936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65052-5B69-EBBE-B9D6-74DA8F2BC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59710-2CC0-0463-5A98-F15422E2D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B7266-94D1-689D-2326-EC9C16BB5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03FEA-BF21-6319-DCA4-6CA7AD1D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71B3D-847B-B6AE-BA26-B856A1D14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351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8FE8AE-71CB-F588-46F1-6F694CBF22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A22FDA-146B-B815-2DAD-8566F5234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3C1-0B01-0F50-3433-8B76A823E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89895-B254-D048-0CFA-8EAE502F7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94DC9-D8C8-DD31-8C2C-1912C6D48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17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69" name="Google Shape;69;p15"/>
          <p:cNvCxnSpPr/>
          <p:nvPr/>
        </p:nvCxnSpPr>
        <p:spPr>
          <a:xfrm>
            <a:off x="115766" y="4577121"/>
            <a:ext cx="8908073" cy="0"/>
          </a:xfrm>
          <a:prstGeom prst="straightConnector1">
            <a:avLst/>
          </a:prstGeom>
          <a:noFill/>
          <a:ln w="25400" cap="flat" cmpd="sng">
            <a:solidFill>
              <a:srgbClr val="99FF3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" name="Google Shape;70;p15"/>
          <p:cNvSpPr/>
          <p:nvPr/>
        </p:nvSpPr>
        <p:spPr>
          <a:xfrm>
            <a:off x="8565174" y="4628363"/>
            <a:ext cx="458665" cy="154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1200"/>
          </a:p>
        </p:txBody>
      </p:sp>
      <p:cxnSp>
        <p:nvCxnSpPr>
          <p:cNvPr id="71" name="Google Shape;71;p15"/>
          <p:cNvCxnSpPr/>
          <p:nvPr/>
        </p:nvCxnSpPr>
        <p:spPr>
          <a:xfrm>
            <a:off x="115766" y="713232"/>
            <a:ext cx="8908200" cy="0"/>
          </a:xfrm>
          <a:prstGeom prst="straightConnector1">
            <a:avLst/>
          </a:prstGeom>
          <a:noFill/>
          <a:ln w="38100" cap="flat" cmpd="sng">
            <a:solidFill>
              <a:srgbClr val="99FF3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15"/>
          <p:cNvSpPr txBox="1"/>
          <p:nvPr/>
        </p:nvSpPr>
        <p:spPr>
          <a:xfrm>
            <a:off x="31400" y="4584675"/>
            <a:ext cx="9112600" cy="218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spAutoFit/>
          </a:bodyPr>
          <a:lstStyle/>
          <a:p>
            <a:pPr marL="939800" marR="0" lvl="0" indent="-939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Verdana"/>
              <a:buNone/>
            </a:pPr>
            <a:r>
              <a:rPr lang="en" sz="9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J. J. Mwimali, K.E. Koech: </a:t>
            </a:r>
            <a:r>
              <a:rPr lang="en-US" sz="900" b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Design and Fabrication of an automated Discharge Collection Unit of the Synthetic Hydro Experimental Machine.</a:t>
            </a:r>
            <a:r>
              <a:rPr lang="en" sz="9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9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121627" y="156088"/>
            <a:ext cx="7543800" cy="7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AC5CB-51BA-7F62-18CA-07CE0351B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9BEC3E-1FD0-C49E-4225-650CE52D9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4AC95-7CCE-5300-A005-41AA64AA3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8D63B-8185-09A8-E434-0F214386B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8AE23-07A0-E770-BDB7-6D04FE3B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66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C2A27-A35D-E288-AA17-EB44CFCA3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38DCF-D030-06B2-3A1C-71CDA4E59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16BE5-8F0C-064A-107F-68962577E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01017-5070-678A-B064-98E7BF744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A3936-90E3-C051-21F8-89477D2A4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3E561-34A3-EADD-4085-0FFB22374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7F539-6FD7-2930-8B7B-6F648CB28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A2A08-1CBD-E135-4F54-AA3F4AA14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A8887-35CE-7AE0-88AB-8C71FB08B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91DB8-D534-D224-5940-A5D5719E6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43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8999C-C9C0-0B17-CA4C-4385A492C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E5992-6C9F-F812-DB10-ADA66E5FBE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62217-8436-0F06-7869-7B34666DA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4A115-6D79-E6BA-4FBA-EC228402B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1F493-CE08-0149-E9B0-C7B33D10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15C8C-B5E4-CF4B-E412-FD048F276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10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BC51-D725-18A6-7FFC-D46AB277F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CF804-C6D1-5639-1570-5FAB3F1C6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827EE-E0B1-2852-1D82-BF8A852A4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61A815-9481-5310-5A79-3E4CC8EA75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45203D-2962-CF36-D7E6-D318229F27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113411-0E2B-FC45-2CEA-BB6246C3E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FECDA8-0716-D2BA-0792-3E8AAB0A9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DB1756-327E-FF21-D597-9C28D19E7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61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DFC2A-E82A-61B1-6140-6E032D551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086007-BEB1-AAD3-AC75-7EE0D55D5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019010-BD05-070F-1492-CA5E0373F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2796C2-9105-4B0A-DBFF-1FC2D8C0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98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22B32E-34BE-AA51-EBC0-B3AE7AF63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FCE21-7ABF-E424-22D2-413771664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2EAA2-A23B-2DC9-939C-0DAF2C2524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27CFB-DCA4-4169-8FB2-31A3A2DA684B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C4A4C-E931-C2F9-EA8B-572142B4F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485EB-E711-B222-7BE7-4262F44923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65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png"/><Relationship Id="rId7" Type="http://schemas.openxmlformats.org/officeDocument/2006/relationships/image" Target="../media/image1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C9EAD-E01B-610E-1EEA-3B249ED7C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1449"/>
            <a:ext cx="9143999" cy="577458"/>
          </a:xfrm>
        </p:spPr>
        <p:txBody>
          <a:bodyPr/>
          <a:lstStyle/>
          <a:p>
            <a:r>
              <a:rPr lang="en-US" dirty="0"/>
              <a:t>Tasks Accomplished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101C44-A4BA-F7D7-4219-C93C11A92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8996" y="697421"/>
            <a:ext cx="3125164" cy="429990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B4C9B45-C70D-448B-B002-B2046DCF248C}"/>
              </a:ext>
            </a:extLst>
          </p:cNvPr>
          <p:cNvCxnSpPr>
            <a:cxnSpLocks/>
          </p:cNvCxnSpPr>
          <p:nvPr/>
        </p:nvCxnSpPr>
        <p:spPr>
          <a:xfrm>
            <a:off x="1190666" y="1004886"/>
            <a:ext cx="846478" cy="534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0ED472F-5F2D-A19D-E488-09E670BD8D20}"/>
              </a:ext>
            </a:extLst>
          </p:cNvPr>
          <p:cNvSpPr txBox="1"/>
          <p:nvPr/>
        </p:nvSpPr>
        <p:spPr>
          <a:xfrm>
            <a:off x="121627" y="718907"/>
            <a:ext cx="1710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STM32F407VET6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3042D0B-D420-96EC-9544-2983A1B3591D}"/>
              </a:ext>
            </a:extLst>
          </p:cNvPr>
          <p:cNvCxnSpPr>
            <a:cxnSpLocks/>
          </p:cNvCxnSpPr>
          <p:nvPr/>
        </p:nvCxnSpPr>
        <p:spPr>
          <a:xfrm flipH="1">
            <a:off x="2037144" y="864583"/>
            <a:ext cx="710850" cy="1707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CEFDBD6-62C7-92F9-5B80-15E72FF36831}"/>
              </a:ext>
            </a:extLst>
          </p:cNvPr>
          <p:cNvSpPr txBox="1"/>
          <p:nvPr/>
        </p:nvSpPr>
        <p:spPr>
          <a:xfrm>
            <a:off x="2648523" y="736315"/>
            <a:ext cx="25218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LCD Touch 320*240(ILI9341)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52697E3-8F5B-232D-00AD-A625FEC9C615}"/>
              </a:ext>
            </a:extLst>
          </p:cNvPr>
          <p:cNvCxnSpPr>
            <a:cxnSpLocks/>
          </p:cNvCxnSpPr>
          <p:nvPr/>
        </p:nvCxnSpPr>
        <p:spPr>
          <a:xfrm>
            <a:off x="3443375" y="1139114"/>
            <a:ext cx="133202" cy="1708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EC6E6D2-AA53-5FFA-87E9-178D3025DD6C}"/>
              </a:ext>
            </a:extLst>
          </p:cNvPr>
          <p:cNvSpPr txBox="1"/>
          <p:nvPr/>
        </p:nvSpPr>
        <p:spPr>
          <a:xfrm>
            <a:off x="3316241" y="942289"/>
            <a:ext cx="1617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Load Cells (50Kg)</a:t>
            </a:r>
          </a:p>
        </p:txBody>
      </p:sp>
      <p:pic>
        <p:nvPicPr>
          <p:cNvPr id="1026" name="Picture 2" descr="Starship Gray PLA Filament [1.75MM] 2.2LB / 1KG Spool – Precision 3D  Filament">
            <a:extLst>
              <a:ext uri="{FF2B5EF4-FFF2-40B4-BE49-F238E27FC236}">
                <a16:creationId xmlns:a16="http://schemas.microsoft.com/office/drawing/2014/main" id="{5E13BDD1-D6A0-E2DB-8DC2-421D6F32D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723" y="1101019"/>
            <a:ext cx="3102017" cy="331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458D380-B1B4-5741-A9F6-2869F14F4B81}"/>
              </a:ext>
            </a:extLst>
          </p:cNvPr>
          <p:cNvCxnSpPr>
            <a:cxnSpLocks/>
          </p:cNvCxnSpPr>
          <p:nvPr/>
        </p:nvCxnSpPr>
        <p:spPr>
          <a:xfrm flipH="1">
            <a:off x="7251446" y="1096177"/>
            <a:ext cx="260524" cy="708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8BCC73D-DB9C-4DEE-9EBC-EC4E0C38E814}"/>
              </a:ext>
            </a:extLst>
          </p:cNvPr>
          <p:cNvSpPr txBox="1"/>
          <p:nvPr/>
        </p:nvSpPr>
        <p:spPr>
          <a:xfrm>
            <a:off x="7381708" y="855327"/>
            <a:ext cx="13388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 (2.85mm)</a:t>
            </a:r>
          </a:p>
        </p:txBody>
      </p:sp>
    </p:spTree>
    <p:extLst>
      <p:ext uri="{BB962C8B-B14F-4D97-AF65-F5344CB8AC3E}">
        <p14:creationId xmlns:p14="http://schemas.microsoft.com/office/powerpoint/2010/main" val="297479323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07BC7-FC4F-F470-B785-56DD6802D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8726951" cy="505094"/>
          </a:xfrm>
        </p:spPr>
        <p:txBody>
          <a:bodyPr/>
          <a:lstStyle/>
          <a:p>
            <a:r>
              <a:rPr lang="en-US" dirty="0"/>
              <a:t>Tasks Accomplished</a:t>
            </a:r>
          </a:p>
        </p:txBody>
      </p:sp>
      <p:pic>
        <p:nvPicPr>
          <p:cNvPr id="8" name="VID_20220915_212128">
            <a:hlinkClick r:id="" action="ppaction://media"/>
            <a:extLst>
              <a:ext uri="{FF2B5EF4-FFF2-40B4-BE49-F238E27FC236}">
                <a16:creationId xmlns:a16="http://schemas.microsoft.com/office/drawing/2014/main" id="{83D1C52B-96BF-A349-EBFD-A46BF0EB60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2632" y="833121"/>
            <a:ext cx="6002183" cy="337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9933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>
          <a:blip r:embed="rId3"/>
          <a:srcRect/>
          <a:stretch/>
        </p:blipFill>
        <p:spPr>
          <a:xfrm>
            <a:off x="1142997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36505" y="178775"/>
            <a:ext cx="6633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Outline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68881" y="753275"/>
            <a:ext cx="9006238" cy="3850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spAutoFit/>
          </a:bodyPr>
          <a:lstStyle/>
          <a:p>
            <a:pPr marL="285750" indent="-285750" eaLnBrk="1" hangingPunct="1">
              <a:lnSpc>
                <a:spcPct val="150000"/>
              </a:lnSpc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Objectives</a:t>
            </a:r>
          </a:p>
          <a:p>
            <a:pPr marL="285750" indent="-285750" eaLnBrk="1" hangingPunct="1">
              <a:lnSpc>
                <a:spcPct val="150000"/>
              </a:lnSpc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Deliverables</a:t>
            </a:r>
          </a:p>
          <a:p>
            <a:pPr marL="285750" indent="-285750" eaLnBrk="1" hangingPunct="1">
              <a:lnSpc>
                <a:spcPct val="150000"/>
              </a:lnSpc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Final Design</a:t>
            </a:r>
          </a:p>
          <a:p>
            <a:pPr lvl="8">
              <a:lnSpc>
                <a:spcPct val="150000"/>
              </a:lnSpc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Designs | Exploded View.  		</a:t>
            </a:r>
          </a:p>
          <a:p>
            <a:pPr marL="285750" indent="-285750" eaLnBrk="1" hangingPunct="1">
              <a:lnSpc>
                <a:spcPct val="150000"/>
              </a:lnSpc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Production Plan</a:t>
            </a: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        Currents Tasks | Next Tasks</a:t>
            </a:r>
          </a:p>
          <a:p>
            <a:pPr marL="285750" indent="-285750" eaLnBrk="1" hangingPunct="1">
              <a:lnSpc>
                <a:spcPct val="150000"/>
              </a:lnSpc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Accomplished Tasks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5ECC9-C703-2C32-B3EE-E05DADC8C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347" y="168876"/>
            <a:ext cx="8702653" cy="604846"/>
          </a:xfrm>
        </p:spPr>
        <p:txBody>
          <a:bodyPr/>
          <a:lstStyle/>
          <a:p>
            <a:r>
              <a:rPr lang="en-US" dirty="0"/>
              <a:t>Synthetic Hydro-Experimental Machine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06C8F8-B1A2-CA5C-5863-F28A3AE30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69" y="773722"/>
            <a:ext cx="8133684" cy="374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5864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/>
        </p:nvSpPr>
        <p:spPr>
          <a:xfrm>
            <a:off x="41750" y="178776"/>
            <a:ext cx="8958562" cy="2236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Introduction: Objectives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F7AF5B3D-7D4D-C08E-0DF5-48D3D36589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685157"/>
            <a:ext cx="895856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1pPr>
            <a:lvl2pPr marL="742950" indent="-28575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2pPr>
            <a:lvl3pPr marL="11430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3pPr>
            <a:lvl4pPr marL="16002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4pPr>
            <a:lvl5pPr marL="20574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9pPr>
          </a:lstStyle>
          <a:p>
            <a:pPr eaLnBrk="1" hangingPunct="1">
              <a:spcBef>
                <a:spcPts val="600"/>
              </a:spcBef>
              <a:buSzPct val="75000"/>
            </a:pPr>
            <a:r>
              <a:rPr lang="en-US" altLang="de-DE" sz="1600" b="1" dirty="0"/>
              <a:t>Main Objective</a:t>
            </a:r>
            <a:r>
              <a:rPr lang="en-US" altLang="de-DE" sz="1600" dirty="0"/>
              <a:t>	</a:t>
            </a:r>
          </a:p>
          <a:p>
            <a:pPr marL="380250" lvl="1" indent="0" eaLnBrk="1" hangingPunct="1">
              <a:lnSpc>
                <a:spcPct val="150000"/>
              </a:lnSpc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r>
              <a:rPr lang="de-DE" altLang="de-DE" sz="1600" dirty="0"/>
              <a:t>To automate the discharge collection process of the Synthetic Hydro-Experimental Machine.</a:t>
            </a: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de-DE" altLang="de-DE" sz="1600" dirty="0"/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2F430BC2-36AA-968B-F2AF-0BBEBD9CDE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50" y="1796827"/>
            <a:ext cx="8958562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1pPr>
            <a:lvl2pPr marL="742950" indent="-28575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2pPr>
            <a:lvl3pPr marL="11430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3pPr>
            <a:lvl4pPr marL="16002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4pPr>
            <a:lvl5pPr marL="20574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9pPr>
          </a:lstStyle>
          <a:p>
            <a:pPr eaLnBrk="1" hangingPunct="1">
              <a:spcBef>
                <a:spcPts val="600"/>
              </a:spcBef>
              <a:buSzPct val="75000"/>
            </a:pPr>
            <a:r>
              <a:rPr lang="en-US" altLang="de-DE" sz="1400" b="1" dirty="0"/>
              <a:t>Specific Objectives</a:t>
            </a:r>
            <a:r>
              <a:rPr lang="en-US" altLang="de-DE" sz="1400" dirty="0"/>
              <a:t>	</a:t>
            </a:r>
            <a:endParaRPr lang="de-DE" altLang="de-DE" sz="1400" dirty="0"/>
          </a:p>
          <a:p>
            <a:pPr marL="723150" lvl="1" indent="-342900" eaLnBrk="1" hangingPunct="1">
              <a:buClr>
                <a:schemeClr val="tx1"/>
              </a:buClr>
              <a:buSzPct val="130000"/>
              <a:buFont typeface="Arial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600" dirty="0"/>
              <a:t>To design an automated discharge flow control unit that can turn the ball valve in steps of less than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0</a:t>
            </a:r>
            <a:r>
              <a:rPr lang="en-US" altLang="de-DE" sz="1600" dirty="0"/>
              <a:t> and divert the flow in less than 1 second.</a:t>
            </a:r>
          </a:p>
          <a:p>
            <a:pPr marL="723150" lvl="1" indent="-342900" eaLnBrk="1" hangingPunct="1">
              <a:buClr>
                <a:schemeClr val="tx1"/>
              </a:buClr>
              <a:buSzPct val="130000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endParaRPr lang="en-US" altLang="de-DE" sz="1600" dirty="0"/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600" b="1" dirty="0"/>
              <a:t>2. </a:t>
            </a:r>
            <a:r>
              <a:rPr lang="en-US" altLang="de-DE" sz="1600" dirty="0"/>
              <a:t>To design and fabricate a discharge handling unit with automated weight, time, and temperature measurements, and a discharge collection tank that can discharge in the shortest time possible.</a:t>
            </a: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en-US" altLang="de-DE" sz="1600" dirty="0"/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600" b="1" dirty="0"/>
              <a:t>3. </a:t>
            </a:r>
            <a:r>
              <a:rPr lang="en-US" altLang="de-DE" sz="1600" dirty="0"/>
              <a:t>To design a graphical user interface and a robust control algorithm to integrate the units</a:t>
            </a:r>
            <a:endParaRPr lang="de-DE" altLang="de-DE" sz="1600" dirty="0"/>
          </a:p>
        </p:txBody>
      </p:sp>
    </p:spTree>
    <p:extLst>
      <p:ext uri="{BB962C8B-B14F-4D97-AF65-F5344CB8AC3E}">
        <p14:creationId xmlns:p14="http://schemas.microsoft.com/office/powerpoint/2010/main" val="18116796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09760-2D7A-9C9B-8E5D-776EBBB06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8929776" cy="445796"/>
          </a:xfrm>
        </p:spPr>
        <p:txBody>
          <a:bodyPr/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Deliverables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015D97-029D-3B80-8E88-E7F4E76803FB}"/>
              </a:ext>
            </a:extLst>
          </p:cNvPr>
          <p:cNvSpPr txBox="1"/>
          <p:nvPr/>
        </p:nvSpPr>
        <p:spPr>
          <a:xfrm>
            <a:off x="121627" y="810228"/>
            <a:ext cx="8929776" cy="336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A discharge flow control mechanism that can turn in steps of less than 1 degree.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A diversion mechanism that can divert in less than a second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A discharge collection tank can collect more than 0.02</a:t>
            </a:r>
            <a:r>
              <a:rPr lang="en-US" sz="1800" dirty="0">
                <a:latin typeface="Times New Roman" panose="02020603050405020304" pitchFamily="18" charset="0"/>
                <a:ea typeface="Verdana" panose="020B0604030504040204" pitchFamily="34" charset="0"/>
              </a:rPr>
              <a:t>m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3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 of the discharge.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A weight measurement device with a gauge factor of more than 2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A graphical user interface for controlling the system and displaying the results</a:t>
            </a:r>
          </a:p>
        </p:txBody>
      </p:sp>
    </p:spTree>
    <p:extLst>
      <p:ext uri="{BB962C8B-B14F-4D97-AF65-F5344CB8AC3E}">
        <p14:creationId xmlns:p14="http://schemas.microsoft.com/office/powerpoint/2010/main" val="246769189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15D4A-711A-18AF-F7B2-3A5384196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05508"/>
            <a:ext cx="8459665" cy="506487"/>
          </a:xfrm>
        </p:spPr>
        <p:txBody>
          <a:bodyPr/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Final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43D968-0C09-AEB4-4372-45346A0984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616" y="782645"/>
            <a:ext cx="3477334" cy="3813767"/>
          </a:xfrm>
          <a:prstGeom prst="rect">
            <a:avLst/>
          </a:prstGeom>
        </p:spPr>
      </p:pic>
      <p:pic>
        <p:nvPicPr>
          <p:cNvPr id="3" name="DischargeFlowDiverSionAssembly_explode">
            <a:hlinkClick r:id="" action="ppaction://media"/>
            <a:extLst>
              <a:ext uri="{FF2B5EF4-FFF2-40B4-BE49-F238E27FC236}">
                <a16:creationId xmlns:a16="http://schemas.microsoft.com/office/drawing/2014/main" id="{B93568E7-4434-9DCF-C766-B0257BC6B7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87951" y="914986"/>
            <a:ext cx="5235734" cy="292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644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15CE-A41F-95B1-FDF4-27A6247BD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8570960" cy="483012"/>
          </a:xfrm>
        </p:spPr>
        <p:txBody>
          <a:bodyPr/>
          <a:lstStyle/>
          <a:p>
            <a:r>
              <a:rPr lang="en-US" dirty="0"/>
              <a:t>Final Design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0F8E1A-DEF3-AA81-FB02-702E93897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665" y="729536"/>
            <a:ext cx="2848708" cy="37462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8DFCCC-D8C2-3507-8385-202A7A68B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692" y="729536"/>
            <a:ext cx="5293646" cy="383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50539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4D88E-9F69-E97B-6F8A-1445A3A0F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9022373" cy="467856"/>
          </a:xfrm>
        </p:spPr>
        <p:txBody>
          <a:bodyPr/>
          <a:lstStyle/>
          <a:p>
            <a:r>
              <a:rPr lang="en-US" dirty="0"/>
              <a:t>Final Design: Electrical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2C1A2D-0BD7-1783-102C-31797DC26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26" y="2571750"/>
            <a:ext cx="2672874" cy="16448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7E9F8E-A7F5-9A95-4446-98D28EA57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7920"/>
            <a:ext cx="1501248" cy="20262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E76E96-F59F-E92F-BAF6-06CA10D9B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3306" y="1080040"/>
            <a:ext cx="991691" cy="12378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BDE6E3-2F57-6C08-AC35-A187AF725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4500" y="2622109"/>
            <a:ext cx="3486058" cy="14413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B6F8B7-FEEA-16AA-96C1-3FAB7B2BC5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7792" y="2370186"/>
            <a:ext cx="2615749" cy="18464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20D22B-7C3B-7B63-7905-42DBADFA52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420" y="1031577"/>
            <a:ext cx="1752600" cy="12283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90A634-51C1-36E7-0DE4-E42107294A40}"/>
              </a:ext>
            </a:extLst>
          </p:cNvPr>
          <p:cNvSpPr txBox="1"/>
          <p:nvPr/>
        </p:nvSpPr>
        <p:spPr>
          <a:xfrm>
            <a:off x="121626" y="833120"/>
            <a:ext cx="2550454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LA-T8 Micro-linear actuator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2FA117-3232-34F0-1FA6-E4A190617821}"/>
              </a:ext>
            </a:extLst>
          </p:cNvPr>
          <p:cNvSpPr txBox="1"/>
          <p:nvPr/>
        </p:nvSpPr>
        <p:spPr>
          <a:xfrm>
            <a:off x="3322320" y="833120"/>
            <a:ext cx="1960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MG996R Servo motor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7C24E8-C764-2B3A-B39C-B172F23D8115}"/>
              </a:ext>
            </a:extLst>
          </p:cNvPr>
          <p:cNvSpPr txBox="1"/>
          <p:nvPr/>
        </p:nvSpPr>
        <p:spPr>
          <a:xfrm>
            <a:off x="6528250" y="772263"/>
            <a:ext cx="2359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50Kg Strain-type  load cells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6FAE1E-E227-A263-04A7-04456C08203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3466" t="3035" r="10687"/>
          <a:stretch/>
        </p:blipFill>
        <p:spPr>
          <a:xfrm>
            <a:off x="1241165" y="1386405"/>
            <a:ext cx="1447112" cy="12314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0940F2-7F73-5D33-4F39-43451B5959F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44359" y="1294387"/>
            <a:ext cx="1444877" cy="123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85019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6A26C-E535-76C8-9672-71EDBBD9B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9022373" cy="551118"/>
          </a:xfrm>
        </p:spPr>
        <p:txBody>
          <a:bodyPr/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Production Plan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F09D5B-0D2A-E376-C641-9571B5ADB4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1626" y="802738"/>
            <a:ext cx="8933514" cy="353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36264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8_Vortrag 1302">
  <a:themeElements>
    <a:clrScheme name="Red Orange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2159</TotalTime>
  <Words>256</Words>
  <Application>Microsoft Office PowerPoint</Application>
  <PresentationFormat>On-screen Show (16:9)</PresentationFormat>
  <Paragraphs>42</Paragraphs>
  <Slides>12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Verdana</vt:lpstr>
      <vt:lpstr>Calibri</vt:lpstr>
      <vt:lpstr>Times New Roman</vt:lpstr>
      <vt:lpstr>Arial</vt:lpstr>
      <vt:lpstr>Calibri Light</vt:lpstr>
      <vt:lpstr>Wingdings</vt:lpstr>
      <vt:lpstr>8_Vortrag 1302</vt:lpstr>
      <vt:lpstr>Custom Design</vt:lpstr>
      <vt:lpstr>PowerPoint Presentation</vt:lpstr>
      <vt:lpstr>PowerPoint Presentation</vt:lpstr>
      <vt:lpstr>Synthetic Hydro-Experimental Machine</vt:lpstr>
      <vt:lpstr>PowerPoint Presentation</vt:lpstr>
      <vt:lpstr>Deliverables</vt:lpstr>
      <vt:lpstr>Final Design</vt:lpstr>
      <vt:lpstr>Final Design</vt:lpstr>
      <vt:lpstr>Final Design: Electrical</vt:lpstr>
      <vt:lpstr>Production Plan</vt:lpstr>
      <vt:lpstr>Tasks Accomplished</vt:lpstr>
      <vt:lpstr>Tasks Accomplished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Tech Cider</dc:creator>
  <cp:lastModifiedBy>Erico Mecha</cp:lastModifiedBy>
  <cp:revision>49</cp:revision>
  <dcterms:modified xsi:type="dcterms:W3CDTF">2022-09-29T14:43:11Z</dcterms:modified>
  <cp:contentStatus/>
</cp:coreProperties>
</file>